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320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03" r:id="rId18"/>
    <p:sldId id="418" r:id="rId19"/>
    <p:sldId id="419" r:id="rId20"/>
    <p:sldId id="392" r:id="rId21"/>
    <p:sldId id="393" r:id="rId22"/>
    <p:sldId id="394" r:id="rId23"/>
    <p:sldId id="395" r:id="rId24"/>
    <p:sldId id="396" r:id="rId25"/>
    <p:sldId id="397" r:id="rId26"/>
    <p:sldId id="461" r:id="rId27"/>
    <p:sldId id="462" r:id="rId28"/>
    <p:sldId id="400" r:id="rId29"/>
    <p:sldId id="368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817FCD-2C0E-413A-8A5C-F049DC581B8D}" type="doc">
      <dgm:prSet loTypeId="urn:microsoft.com/office/officeart/2005/8/layout/radial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C3933E-F270-4FC7-8E0E-5FB35ECBC2F7}">
      <dgm:prSet phldrT="[Text]"/>
      <dgm:spPr/>
      <dgm:t>
        <a:bodyPr/>
        <a:lstStyle/>
        <a:p>
          <a:r>
            <a:rPr lang="en-US" b="1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b="1" dirty="0">
              <a:latin typeface="Courier New" pitchFamily="49" charset="0"/>
              <a:cs typeface="Courier New" pitchFamily="49" charset="0"/>
            </a:rPr>
            <a:t> count;</a:t>
          </a:r>
        </a:p>
      </dgm:t>
    </dgm:pt>
    <dgm:pt modelId="{F8E30F8C-05B8-4A15-9741-CE857FFB882F}" type="parTrans" cxnId="{34CE37E3-A8A2-4D50-9A13-382E6EC423CA}">
      <dgm:prSet/>
      <dgm:spPr/>
      <dgm:t>
        <a:bodyPr/>
        <a:lstStyle/>
        <a:p>
          <a:endParaRPr lang="en-US"/>
        </a:p>
      </dgm:t>
    </dgm:pt>
    <dgm:pt modelId="{51B35685-5E8A-446E-825C-4E17CC952C53}" type="sibTrans" cxnId="{34CE37E3-A8A2-4D50-9A13-382E6EC423CA}">
      <dgm:prSet/>
      <dgm:spPr/>
      <dgm:t>
        <a:bodyPr/>
        <a:lstStyle/>
        <a:p>
          <a:endParaRPr lang="en-US"/>
        </a:p>
      </dgm:t>
    </dgm:pt>
    <dgm:pt modelId="{6E69ABA4-6FCD-4AA6-B165-62CD3A330C22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extern </a:t>
          </a:r>
          <a:r>
            <a:rPr lang="en-US" b="1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b="1" dirty="0">
              <a:latin typeface="Courier New" pitchFamily="49" charset="0"/>
              <a:cs typeface="Courier New" pitchFamily="49" charset="0"/>
            </a:rPr>
            <a:t> count;</a:t>
          </a:r>
          <a:endParaRPr lang="en-US" dirty="0"/>
        </a:p>
      </dgm:t>
    </dgm:pt>
    <dgm:pt modelId="{11AC0DC9-7491-4498-8415-B93ED56AA9D2}" type="parTrans" cxnId="{6F6CBCE6-4474-4556-9A73-9113445FE8E2}">
      <dgm:prSet/>
      <dgm:spPr/>
      <dgm:t>
        <a:bodyPr/>
        <a:lstStyle/>
        <a:p>
          <a:endParaRPr lang="en-US"/>
        </a:p>
      </dgm:t>
    </dgm:pt>
    <dgm:pt modelId="{CEA493D3-81AD-43EC-A8CD-0846DACBEB53}" type="sibTrans" cxnId="{6F6CBCE6-4474-4556-9A73-9113445FE8E2}">
      <dgm:prSet/>
      <dgm:spPr/>
      <dgm:t>
        <a:bodyPr/>
        <a:lstStyle/>
        <a:p>
          <a:endParaRPr lang="en-US"/>
        </a:p>
      </dgm:t>
    </dgm:pt>
    <dgm:pt modelId="{513AC137-3B9F-4D62-8F4D-22A93696A7F3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extern </a:t>
          </a:r>
          <a:r>
            <a:rPr lang="en-US" b="1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b="1" dirty="0">
              <a:latin typeface="Courier New" pitchFamily="49" charset="0"/>
              <a:cs typeface="Courier New" pitchFamily="49" charset="0"/>
            </a:rPr>
            <a:t> count;</a:t>
          </a:r>
          <a:endParaRPr lang="en-US" dirty="0"/>
        </a:p>
      </dgm:t>
    </dgm:pt>
    <dgm:pt modelId="{9C688AD9-AD95-4402-B145-F5464A54E9FD}" type="parTrans" cxnId="{7578AD6C-8265-46E2-8C26-C480ABF12313}">
      <dgm:prSet/>
      <dgm:spPr/>
      <dgm:t>
        <a:bodyPr/>
        <a:lstStyle/>
        <a:p>
          <a:endParaRPr lang="en-US"/>
        </a:p>
      </dgm:t>
    </dgm:pt>
    <dgm:pt modelId="{E50391DA-A4A6-424C-959C-776198F8CF71}" type="sibTrans" cxnId="{7578AD6C-8265-46E2-8C26-C480ABF12313}">
      <dgm:prSet/>
      <dgm:spPr/>
      <dgm:t>
        <a:bodyPr/>
        <a:lstStyle/>
        <a:p>
          <a:endParaRPr lang="en-US"/>
        </a:p>
      </dgm:t>
    </dgm:pt>
    <dgm:pt modelId="{D2BA24C9-2A8E-4D85-902B-AAFCBA458211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extern </a:t>
          </a:r>
          <a:r>
            <a:rPr lang="en-US" b="1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b="1" dirty="0">
              <a:latin typeface="Courier New" pitchFamily="49" charset="0"/>
              <a:cs typeface="Courier New" pitchFamily="49" charset="0"/>
            </a:rPr>
            <a:t> count;</a:t>
          </a:r>
        </a:p>
      </dgm:t>
    </dgm:pt>
    <dgm:pt modelId="{F1E45A76-E97A-49DE-982E-7850B9D1337D}" type="parTrans" cxnId="{8CC6BC26-3592-4C7C-80A0-36391B377B84}">
      <dgm:prSet/>
      <dgm:spPr/>
      <dgm:t>
        <a:bodyPr/>
        <a:lstStyle/>
        <a:p>
          <a:endParaRPr lang="en-US"/>
        </a:p>
      </dgm:t>
    </dgm:pt>
    <dgm:pt modelId="{31E9560C-D248-4720-B38F-A28F92EB4164}" type="sibTrans" cxnId="{8CC6BC26-3592-4C7C-80A0-36391B377B84}">
      <dgm:prSet/>
      <dgm:spPr/>
      <dgm:t>
        <a:bodyPr/>
        <a:lstStyle/>
        <a:p>
          <a:endParaRPr lang="en-US"/>
        </a:p>
      </dgm:t>
    </dgm:pt>
    <dgm:pt modelId="{B316A52B-A749-489C-8B25-AEB42BA42F83}" type="pres">
      <dgm:prSet presAssocID="{66817FCD-2C0E-413A-8A5C-F049DC581B8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ADD783B-4FD2-4A79-915B-3B3BFFF2B7DF}" type="pres">
      <dgm:prSet presAssocID="{F2C3933E-F270-4FC7-8E0E-5FB35ECBC2F7}" presName="centerShape" presStyleLbl="node0" presStyleIdx="0" presStyleCnt="1" custScaleY="85997"/>
      <dgm:spPr>
        <a:prstGeom prst="roundRect">
          <a:avLst/>
        </a:prstGeom>
      </dgm:spPr>
    </dgm:pt>
    <dgm:pt modelId="{8C800D30-2386-4725-9E4B-BCE53BDA05C8}" type="pres">
      <dgm:prSet presAssocID="{11AC0DC9-7491-4498-8415-B93ED56AA9D2}" presName="parTrans" presStyleLbl="bgSibTrans2D1" presStyleIdx="0" presStyleCnt="3"/>
      <dgm:spPr/>
    </dgm:pt>
    <dgm:pt modelId="{650ED162-4A2C-425B-9EED-96A3F576B88A}" type="pres">
      <dgm:prSet presAssocID="{6E69ABA4-6FCD-4AA6-B165-62CD3A330C22}" presName="node" presStyleLbl="node1" presStyleIdx="0" presStyleCnt="3">
        <dgm:presLayoutVars>
          <dgm:bulletEnabled val="1"/>
        </dgm:presLayoutVars>
      </dgm:prSet>
      <dgm:spPr/>
    </dgm:pt>
    <dgm:pt modelId="{683D8C06-DF24-4082-9110-AEB2C07C6C7E}" type="pres">
      <dgm:prSet presAssocID="{9C688AD9-AD95-4402-B145-F5464A54E9FD}" presName="parTrans" presStyleLbl="bgSibTrans2D1" presStyleIdx="1" presStyleCnt="3"/>
      <dgm:spPr/>
    </dgm:pt>
    <dgm:pt modelId="{87008E01-ED6B-4F2D-97F3-F594F5E13C6F}" type="pres">
      <dgm:prSet presAssocID="{513AC137-3B9F-4D62-8F4D-22A93696A7F3}" presName="node" presStyleLbl="node1" presStyleIdx="1" presStyleCnt="3">
        <dgm:presLayoutVars>
          <dgm:bulletEnabled val="1"/>
        </dgm:presLayoutVars>
      </dgm:prSet>
      <dgm:spPr/>
    </dgm:pt>
    <dgm:pt modelId="{8C58D1B6-72EA-41FA-90F5-A65C2B243146}" type="pres">
      <dgm:prSet presAssocID="{F1E45A76-E97A-49DE-982E-7850B9D1337D}" presName="parTrans" presStyleLbl="bgSibTrans2D1" presStyleIdx="2" presStyleCnt="3"/>
      <dgm:spPr/>
    </dgm:pt>
    <dgm:pt modelId="{EDD87C81-FD18-4891-B5D5-CAB8003BA3AC}" type="pres">
      <dgm:prSet presAssocID="{D2BA24C9-2A8E-4D85-902B-AAFCBA458211}" presName="node" presStyleLbl="node1" presStyleIdx="2" presStyleCnt="3">
        <dgm:presLayoutVars>
          <dgm:bulletEnabled val="1"/>
        </dgm:presLayoutVars>
      </dgm:prSet>
      <dgm:spPr/>
    </dgm:pt>
  </dgm:ptLst>
  <dgm:cxnLst>
    <dgm:cxn modelId="{6D51D300-F3B0-4491-8B88-2A894A50AFC9}" type="presOf" srcId="{F2C3933E-F270-4FC7-8E0E-5FB35ECBC2F7}" destId="{AADD783B-4FD2-4A79-915B-3B3BFFF2B7DF}" srcOrd="0" destOrd="0" presId="urn:microsoft.com/office/officeart/2005/8/layout/radial4"/>
    <dgm:cxn modelId="{8CC6BC26-3592-4C7C-80A0-36391B377B84}" srcId="{F2C3933E-F270-4FC7-8E0E-5FB35ECBC2F7}" destId="{D2BA24C9-2A8E-4D85-902B-AAFCBA458211}" srcOrd="2" destOrd="0" parTransId="{F1E45A76-E97A-49DE-982E-7850B9D1337D}" sibTransId="{31E9560C-D248-4720-B38F-A28F92EB4164}"/>
    <dgm:cxn modelId="{332EBA2A-7AE2-49EA-A153-FC2927D5914F}" type="presOf" srcId="{11AC0DC9-7491-4498-8415-B93ED56AA9D2}" destId="{8C800D30-2386-4725-9E4B-BCE53BDA05C8}" srcOrd="0" destOrd="0" presId="urn:microsoft.com/office/officeart/2005/8/layout/radial4"/>
    <dgm:cxn modelId="{D923FE2D-C328-49E8-87E0-BBA00603DCC9}" type="presOf" srcId="{66817FCD-2C0E-413A-8A5C-F049DC581B8D}" destId="{B316A52B-A749-489C-8B25-AEB42BA42F83}" srcOrd="0" destOrd="0" presId="urn:microsoft.com/office/officeart/2005/8/layout/radial4"/>
    <dgm:cxn modelId="{7578AD6C-8265-46E2-8C26-C480ABF12313}" srcId="{F2C3933E-F270-4FC7-8E0E-5FB35ECBC2F7}" destId="{513AC137-3B9F-4D62-8F4D-22A93696A7F3}" srcOrd="1" destOrd="0" parTransId="{9C688AD9-AD95-4402-B145-F5464A54E9FD}" sibTransId="{E50391DA-A4A6-424C-959C-776198F8CF71}"/>
    <dgm:cxn modelId="{97FEE052-BF64-4CD9-B27C-B5845BFC6656}" type="presOf" srcId="{513AC137-3B9F-4D62-8F4D-22A93696A7F3}" destId="{87008E01-ED6B-4F2D-97F3-F594F5E13C6F}" srcOrd="0" destOrd="0" presId="urn:microsoft.com/office/officeart/2005/8/layout/radial4"/>
    <dgm:cxn modelId="{CD164859-C54B-4604-8F55-34EEC38868EF}" type="presOf" srcId="{F1E45A76-E97A-49DE-982E-7850B9D1337D}" destId="{8C58D1B6-72EA-41FA-90F5-A65C2B243146}" srcOrd="0" destOrd="0" presId="urn:microsoft.com/office/officeart/2005/8/layout/radial4"/>
    <dgm:cxn modelId="{E8CBB290-6C27-4E82-91AD-1CC8FC338624}" type="presOf" srcId="{6E69ABA4-6FCD-4AA6-B165-62CD3A330C22}" destId="{650ED162-4A2C-425B-9EED-96A3F576B88A}" srcOrd="0" destOrd="0" presId="urn:microsoft.com/office/officeart/2005/8/layout/radial4"/>
    <dgm:cxn modelId="{54556FE0-D710-496A-ABEC-1B318741427F}" type="presOf" srcId="{9C688AD9-AD95-4402-B145-F5464A54E9FD}" destId="{683D8C06-DF24-4082-9110-AEB2C07C6C7E}" srcOrd="0" destOrd="0" presId="urn:microsoft.com/office/officeart/2005/8/layout/radial4"/>
    <dgm:cxn modelId="{34CE37E3-A8A2-4D50-9A13-382E6EC423CA}" srcId="{66817FCD-2C0E-413A-8A5C-F049DC581B8D}" destId="{F2C3933E-F270-4FC7-8E0E-5FB35ECBC2F7}" srcOrd="0" destOrd="0" parTransId="{F8E30F8C-05B8-4A15-9741-CE857FFB882F}" sibTransId="{51B35685-5E8A-446E-825C-4E17CC952C53}"/>
    <dgm:cxn modelId="{6F6CBCE6-4474-4556-9A73-9113445FE8E2}" srcId="{F2C3933E-F270-4FC7-8E0E-5FB35ECBC2F7}" destId="{6E69ABA4-6FCD-4AA6-B165-62CD3A330C22}" srcOrd="0" destOrd="0" parTransId="{11AC0DC9-7491-4498-8415-B93ED56AA9D2}" sibTransId="{CEA493D3-81AD-43EC-A8CD-0846DACBEB53}"/>
    <dgm:cxn modelId="{924ECBE9-731C-40B4-B15F-B001BC7C7BC6}" type="presOf" srcId="{D2BA24C9-2A8E-4D85-902B-AAFCBA458211}" destId="{EDD87C81-FD18-4891-B5D5-CAB8003BA3AC}" srcOrd="0" destOrd="0" presId="urn:microsoft.com/office/officeart/2005/8/layout/radial4"/>
    <dgm:cxn modelId="{74E07B96-6ECD-44CE-AFEA-0FB72A032AF9}" type="presParOf" srcId="{B316A52B-A749-489C-8B25-AEB42BA42F83}" destId="{AADD783B-4FD2-4A79-915B-3B3BFFF2B7DF}" srcOrd="0" destOrd="0" presId="urn:microsoft.com/office/officeart/2005/8/layout/radial4"/>
    <dgm:cxn modelId="{D0D6A9A2-515F-40A5-A936-90E1E3D0C81A}" type="presParOf" srcId="{B316A52B-A749-489C-8B25-AEB42BA42F83}" destId="{8C800D30-2386-4725-9E4B-BCE53BDA05C8}" srcOrd="1" destOrd="0" presId="urn:microsoft.com/office/officeart/2005/8/layout/radial4"/>
    <dgm:cxn modelId="{D363872E-7905-4110-93DF-5D1CD222CFF3}" type="presParOf" srcId="{B316A52B-A749-489C-8B25-AEB42BA42F83}" destId="{650ED162-4A2C-425B-9EED-96A3F576B88A}" srcOrd="2" destOrd="0" presId="urn:microsoft.com/office/officeart/2005/8/layout/radial4"/>
    <dgm:cxn modelId="{BF063C2A-B652-4224-9536-A43F86187C6D}" type="presParOf" srcId="{B316A52B-A749-489C-8B25-AEB42BA42F83}" destId="{683D8C06-DF24-4082-9110-AEB2C07C6C7E}" srcOrd="3" destOrd="0" presId="urn:microsoft.com/office/officeart/2005/8/layout/radial4"/>
    <dgm:cxn modelId="{C84CF2F6-F497-47D6-9958-8FF683FE03C3}" type="presParOf" srcId="{B316A52B-A749-489C-8B25-AEB42BA42F83}" destId="{87008E01-ED6B-4F2D-97F3-F594F5E13C6F}" srcOrd="4" destOrd="0" presId="urn:microsoft.com/office/officeart/2005/8/layout/radial4"/>
    <dgm:cxn modelId="{C5A5339A-68C4-462D-86F4-8B976E30274E}" type="presParOf" srcId="{B316A52B-A749-489C-8B25-AEB42BA42F83}" destId="{8C58D1B6-72EA-41FA-90F5-A65C2B243146}" srcOrd="5" destOrd="0" presId="urn:microsoft.com/office/officeart/2005/8/layout/radial4"/>
    <dgm:cxn modelId="{0A6A9619-B4CA-41D6-9B62-8669A094ABA6}" type="presParOf" srcId="{B316A52B-A749-489C-8B25-AEB42BA42F83}" destId="{EDD87C81-FD18-4891-B5D5-CAB8003BA3A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D783B-4FD2-4A79-915B-3B3BFFF2B7DF}">
      <dsp:nvSpPr>
        <dsp:cNvPr id="0" name=""/>
        <dsp:cNvSpPr/>
      </dsp:nvSpPr>
      <dsp:spPr>
        <a:xfrm>
          <a:off x="2191354" y="2021997"/>
          <a:ext cx="1560891" cy="13423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sz="3000" b="1" kern="1200" dirty="0">
              <a:latin typeface="Courier New" pitchFamily="49" charset="0"/>
              <a:cs typeface="Courier New" pitchFamily="49" charset="0"/>
            </a:rPr>
            <a:t> count;</a:t>
          </a:r>
        </a:p>
      </dsp:txBody>
      <dsp:txXfrm>
        <a:off x="2256881" y="2087524"/>
        <a:ext cx="1429837" cy="1211265"/>
      </dsp:txXfrm>
    </dsp:sp>
    <dsp:sp modelId="{8C800D30-2386-4725-9E4B-BCE53BDA05C8}">
      <dsp:nvSpPr>
        <dsp:cNvPr id="0" name=""/>
        <dsp:cNvSpPr/>
      </dsp:nvSpPr>
      <dsp:spPr>
        <a:xfrm rot="12900000">
          <a:off x="1184867" y="1651710"/>
          <a:ext cx="1234501" cy="44485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50ED162-4A2C-425B-9EED-96A3F576B88A}">
      <dsp:nvSpPr>
        <dsp:cNvPr id="0" name=""/>
        <dsp:cNvSpPr/>
      </dsp:nvSpPr>
      <dsp:spPr>
        <a:xfrm>
          <a:off x="555072" y="926958"/>
          <a:ext cx="1482846" cy="11862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Courier New" pitchFamily="49" charset="0"/>
              <a:cs typeface="Courier New" pitchFamily="49" charset="0"/>
            </a:rPr>
            <a:t>extern </a:t>
          </a:r>
          <a:r>
            <a:rPr lang="en-US" sz="2500" b="1" kern="1200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sz="2500" b="1" kern="1200" dirty="0">
              <a:latin typeface="Courier New" pitchFamily="49" charset="0"/>
              <a:cs typeface="Courier New" pitchFamily="49" charset="0"/>
            </a:rPr>
            <a:t> count;</a:t>
          </a:r>
          <a:endParaRPr lang="en-US" sz="2500" kern="1200" dirty="0"/>
        </a:p>
      </dsp:txBody>
      <dsp:txXfrm>
        <a:off x="589817" y="961703"/>
        <a:ext cx="1413356" cy="1116787"/>
      </dsp:txXfrm>
    </dsp:sp>
    <dsp:sp modelId="{683D8C06-DF24-4082-9110-AEB2C07C6C7E}">
      <dsp:nvSpPr>
        <dsp:cNvPr id="0" name=""/>
        <dsp:cNvSpPr/>
      </dsp:nvSpPr>
      <dsp:spPr>
        <a:xfrm rot="16200000">
          <a:off x="2322581" y="1074781"/>
          <a:ext cx="1298437" cy="44485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008E01-ED6B-4F2D-97F3-F594F5E13C6F}">
      <dsp:nvSpPr>
        <dsp:cNvPr id="0" name=""/>
        <dsp:cNvSpPr/>
      </dsp:nvSpPr>
      <dsp:spPr>
        <a:xfrm>
          <a:off x="2230376" y="54850"/>
          <a:ext cx="1482846" cy="11862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Courier New" pitchFamily="49" charset="0"/>
              <a:cs typeface="Courier New" pitchFamily="49" charset="0"/>
            </a:rPr>
            <a:t>extern </a:t>
          </a:r>
          <a:r>
            <a:rPr lang="en-US" sz="2500" b="1" kern="1200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sz="2500" b="1" kern="1200" dirty="0">
              <a:latin typeface="Courier New" pitchFamily="49" charset="0"/>
              <a:cs typeface="Courier New" pitchFamily="49" charset="0"/>
            </a:rPr>
            <a:t> count;</a:t>
          </a:r>
          <a:endParaRPr lang="en-US" sz="2500" kern="1200" dirty="0"/>
        </a:p>
      </dsp:txBody>
      <dsp:txXfrm>
        <a:off x="2265121" y="89595"/>
        <a:ext cx="1413356" cy="1116787"/>
      </dsp:txXfrm>
    </dsp:sp>
    <dsp:sp modelId="{8C58D1B6-72EA-41FA-90F5-A65C2B243146}">
      <dsp:nvSpPr>
        <dsp:cNvPr id="0" name=""/>
        <dsp:cNvSpPr/>
      </dsp:nvSpPr>
      <dsp:spPr>
        <a:xfrm rot="19500000">
          <a:off x="3524231" y="1651710"/>
          <a:ext cx="1234501" cy="444854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DD87C81-FD18-4891-B5D5-CAB8003BA3AC}">
      <dsp:nvSpPr>
        <dsp:cNvPr id="0" name=""/>
        <dsp:cNvSpPr/>
      </dsp:nvSpPr>
      <dsp:spPr>
        <a:xfrm>
          <a:off x="3905680" y="926958"/>
          <a:ext cx="1482846" cy="11862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>
              <a:latin typeface="Courier New" pitchFamily="49" charset="0"/>
              <a:cs typeface="Courier New" pitchFamily="49" charset="0"/>
            </a:rPr>
            <a:t>extern </a:t>
          </a:r>
          <a:r>
            <a:rPr lang="en-US" sz="2500" b="1" kern="1200" dirty="0" err="1">
              <a:latin typeface="Courier New" pitchFamily="49" charset="0"/>
              <a:cs typeface="Courier New" pitchFamily="49" charset="0"/>
            </a:rPr>
            <a:t>int</a:t>
          </a:r>
          <a:r>
            <a:rPr lang="en-US" sz="2500" b="1" kern="1200" dirty="0">
              <a:latin typeface="Courier New" pitchFamily="49" charset="0"/>
              <a:cs typeface="Courier New" pitchFamily="49" charset="0"/>
            </a:rPr>
            <a:t> count;</a:t>
          </a:r>
        </a:p>
      </dsp:txBody>
      <dsp:txXfrm>
        <a:off x="3940425" y="961703"/>
        <a:ext cx="1413356" cy="1116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there are multiple variables with the same name, the one declared in the current block will be used</a:t>
            </a:r>
          </a:p>
          <a:p>
            <a:r>
              <a:rPr lang="en-US" dirty="0"/>
              <a:t>If there is no such variable declared in the current block, the compiler will look outward one block at a time until it finds it</a:t>
            </a:r>
          </a:p>
          <a:p>
            <a:r>
              <a:rPr lang="en-US" dirty="0"/>
              <a:t>Multiple variables can have the same name if they are declared at different scope levels</a:t>
            </a:r>
          </a:p>
          <a:p>
            <a:pPr lvl="1"/>
            <a:r>
              <a:rPr lang="en-US" dirty="0"/>
              <a:t>When an inner variable is used instead of an outer variable with the same name, it </a:t>
            </a:r>
            <a:r>
              <a:rPr lang="en-US" b="1" dirty="0"/>
              <a:t>hides</a:t>
            </a:r>
            <a:r>
              <a:rPr lang="en-US" dirty="0"/>
              <a:t> or </a:t>
            </a:r>
            <a:r>
              <a:rPr lang="en-US" b="1" dirty="0"/>
              <a:t>shadows</a:t>
            </a:r>
            <a:r>
              <a:rPr lang="en-US" dirty="0"/>
              <a:t> the outer variable</a:t>
            </a:r>
          </a:p>
          <a:p>
            <a:r>
              <a:rPr lang="en-US" dirty="0"/>
              <a:t>Global variables are used only when nothing else matches</a:t>
            </a:r>
          </a:p>
          <a:p>
            <a:r>
              <a:rPr lang="en-US" dirty="0"/>
              <a:t>Minimize variable hiding to avoid confusion</a:t>
            </a:r>
          </a:p>
        </p:txBody>
      </p:sp>
    </p:spTree>
    <p:extLst>
      <p:ext uri="{BB962C8B-B14F-4D97-AF65-F5344CB8AC3E}">
        <p14:creationId xmlns:p14="http://schemas.microsoft.com/office/powerpoint/2010/main" val="22495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declarations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5638800" cy="49304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if you want to use a global variable declared in another file?</a:t>
            </a:r>
          </a:p>
          <a:p>
            <a:r>
              <a:rPr lang="en-US" dirty="0"/>
              <a:t>No problem, just 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before the variable declaration in your file</a:t>
            </a:r>
          </a:p>
          <a:p>
            <a:r>
              <a:rPr lang="en-US" dirty="0"/>
              <a:t>There should only be one true declaration, but there can be many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declarations referencing it</a:t>
            </a:r>
          </a:p>
          <a:p>
            <a:r>
              <a:rPr lang="en-US" dirty="0"/>
              <a:t>Function prototypes are implicitly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19800" y="2057400"/>
            <a:ext cx="5943600" cy="4299224"/>
            <a:chOff x="7010400" y="2057400"/>
            <a:chExt cx="4724400" cy="3417332"/>
          </a:xfrm>
        </p:grpSpPr>
        <p:graphicFrame>
          <p:nvGraphicFramePr>
            <p:cNvPr id="4" name="Diagram 3"/>
            <p:cNvGraphicFramePr/>
            <p:nvPr>
              <p:extLst/>
            </p:nvPr>
          </p:nvGraphicFramePr>
          <p:xfrm>
            <a:off x="7010400" y="2387600"/>
            <a:ext cx="4724400" cy="2717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7373815" y="2743200"/>
              <a:ext cx="1297354" cy="366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file1.c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702431" y="2057400"/>
              <a:ext cx="1336431" cy="366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file2.c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038862" y="2743200"/>
              <a:ext cx="1297354" cy="366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file3.c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610600" y="5105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latin typeface="Courier New" pitchFamily="49" charset="0"/>
                  <a:cs typeface="Courier New" pitchFamily="49" charset="0"/>
                </a:rPr>
                <a:t>program.c</a:t>
              </a:r>
              <a:endParaRPr lang="en-US" sz="24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97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declarations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keyword causes confusion in Java because it means a couple of different (but related) things</a:t>
            </a:r>
          </a:p>
          <a:p>
            <a:r>
              <a:rPr lang="en-US" dirty="0"/>
              <a:t>In C,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keyword is used differently, but also for two confusing things</a:t>
            </a:r>
          </a:p>
          <a:p>
            <a:pPr lvl="1"/>
            <a:r>
              <a:rPr lang="en-US" dirty="0"/>
              <a:t>Global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declarations</a:t>
            </a:r>
          </a:p>
          <a:p>
            <a:pPr lvl="1"/>
            <a:r>
              <a:rPr lang="en-US" dirty="0"/>
              <a:t>Local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declarations</a:t>
            </a:r>
          </a:p>
        </p:txBody>
      </p:sp>
    </p:spTree>
    <p:extLst>
      <p:ext uri="{BB962C8B-B14F-4D97-AF65-F5344CB8AC3E}">
        <p14:creationId xmlns:p14="http://schemas.microsoft.com/office/powerpoint/2010/main" val="38170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modifier is applied to a global variable, that variable cannot be accessed in other files</a:t>
            </a:r>
          </a:p>
          <a:p>
            <a:r>
              <a:rPr lang="en-US" dirty="0"/>
              <a:t>A global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variable cannot be referred to as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in some other file</a:t>
            </a:r>
          </a:p>
          <a:p>
            <a:r>
              <a:rPr lang="en-US" dirty="0"/>
              <a:t>If multiple files use the same global variable, each variable must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or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referring to a single real variable</a:t>
            </a:r>
          </a:p>
          <a:p>
            <a:pPr lvl="1"/>
            <a:r>
              <a:rPr lang="en-US" dirty="0"/>
              <a:t>Otherwise, the linker will complain that it's got variables with the same name</a:t>
            </a:r>
          </a:p>
          <a:p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function is one that is also only visible in its own file</a:t>
            </a:r>
          </a:p>
        </p:txBody>
      </p:sp>
    </p:spTree>
    <p:extLst>
      <p:ext uri="{BB962C8B-B14F-4D97-AF65-F5344CB8AC3E}">
        <p14:creationId xmlns:p14="http://schemas.microsoft.com/office/powerpoint/2010/main" val="32844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also declare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variable local to a function</a:t>
            </a:r>
          </a:p>
          <a:p>
            <a:r>
              <a:rPr lang="en-US" dirty="0"/>
              <a:t>These variables exist for the lifetime of the program, but are only visible inside the function</a:t>
            </a:r>
          </a:p>
          <a:p>
            <a:r>
              <a:rPr lang="en-US" dirty="0"/>
              <a:t>Some people use these for bizarre tricks in recursive functions</a:t>
            </a:r>
          </a:p>
          <a:p>
            <a:r>
              <a:rPr lang="en-US" dirty="0"/>
              <a:t>Try not to use them!</a:t>
            </a:r>
          </a:p>
          <a:p>
            <a:pPr lvl="1"/>
            <a:r>
              <a:rPr lang="en-US" dirty="0"/>
              <a:t>Like all global variables, they make code harder to reason about</a:t>
            </a:r>
          </a:p>
          <a:p>
            <a:pPr lvl="1"/>
            <a:r>
              <a:rPr lang="en-US" dirty="0"/>
              <a:t>They are not thread safe</a:t>
            </a:r>
          </a:p>
        </p:txBody>
      </p:sp>
    </p:spTree>
    <p:extLst>
      <p:ext uri="{BB962C8B-B14F-4D97-AF65-F5344CB8AC3E}">
        <p14:creationId xmlns:p14="http://schemas.microsoft.com/office/powerpoint/2010/main" val="216997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example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1828800"/>
            <a:ext cx="10972800" cy="457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unexpected()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 = 0;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count++;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"Count: 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count);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unexpected();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//Count: 1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unexpected();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//Count: 2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unexpected();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//Count: 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408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register</a:t>
            </a:r>
            <a:r>
              <a:rPr lang="en-US" dirty="0"/>
              <a:t> modifier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can also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register</a:t>
            </a:r>
            <a:r>
              <a:rPr lang="en-US" dirty="0"/>
              <a:t> keyword when declaring a local variable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is a sign to the compiler that you think this variable will be used a lot and should be kept in a register</a:t>
            </a:r>
          </a:p>
          <a:p>
            <a:r>
              <a:rPr lang="en-US" dirty="0"/>
              <a:t>It's only a suggestion</a:t>
            </a:r>
          </a:p>
          <a:p>
            <a:r>
              <a:rPr lang="en-US" dirty="0"/>
              <a:t>You can not use the reference operator (which we haven't talked about yet) to retrieve the address of a register variable</a:t>
            </a:r>
          </a:p>
          <a:p>
            <a:r>
              <a:rPr lang="en-US" dirty="0"/>
              <a:t>Modern compilers are usually better at register allocation than humans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2819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register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value;</a:t>
            </a:r>
          </a:p>
        </p:txBody>
      </p:sp>
    </p:spTree>
    <p:extLst>
      <p:ext uri="{BB962C8B-B14F-4D97-AF65-F5344CB8AC3E}">
        <p14:creationId xmlns:p14="http://schemas.microsoft.com/office/powerpoint/2010/main" val="325737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Programming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21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people say OS, they might mean:</a:t>
            </a:r>
          </a:p>
          <a:p>
            <a:pPr lvl="1"/>
            <a:r>
              <a:rPr lang="en-US" dirty="0"/>
              <a:t>The whole thing, including GUI managers, utilities, command line tools, editors and so on</a:t>
            </a:r>
          </a:p>
          <a:p>
            <a:pPr lvl="1"/>
            <a:r>
              <a:rPr lang="en-US" dirty="0"/>
              <a:t>Only the central software that manages and allocates resources like the CPU, RAM, and devices</a:t>
            </a:r>
          </a:p>
          <a:p>
            <a:r>
              <a:rPr lang="en-US" dirty="0"/>
              <a:t>For clarity, people use the term </a:t>
            </a:r>
            <a:r>
              <a:rPr lang="en-US" b="1" dirty="0"/>
              <a:t>kernel</a:t>
            </a:r>
            <a:r>
              <a:rPr lang="en-US" dirty="0"/>
              <a:t> for the second meaning</a:t>
            </a:r>
          </a:p>
          <a:p>
            <a:r>
              <a:rPr lang="en-US" dirty="0"/>
              <a:t>Modern CPUs often operate in kernel mode and user mode</a:t>
            </a:r>
          </a:p>
          <a:p>
            <a:pPr lvl="1"/>
            <a:r>
              <a:rPr lang="en-US" dirty="0"/>
              <a:t>Certain kinds of hardware access or other instructions can only be executed in kernel mode</a:t>
            </a:r>
          </a:p>
        </p:txBody>
      </p:sp>
    </p:spTree>
    <p:extLst>
      <p:ext uri="{BB962C8B-B14F-4D97-AF65-F5344CB8AC3E}">
        <p14:creationId xmlns:p14="http://schemas.microsoft.com/office/powerpoint/2010/main" val="23621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kernel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Manages processes</a:t>
            </a:r>
          </a:p>
          <a:p>
            <a:pPr lvl="1"/>
            <a:r>
              <a:rPr lang="en-US" dirty="0"/>
              <a:t>Creating</a:t>
            </a:r>
          </a:p>
          <a:p>
            <a:pPr lvl="1"/>
            <a:r>
              <a:rPr lang="en-US" dirty="0"/>
              <a:t>Killing</a:t>
            </a:r>
          </a:p>
          <a:p>
            <a:pPr lvl="1"/>
            <a:r>
              <a:rPr lang="en-US" dirty="0"/>
              <a:t>Scheduling</a:t>
            </a:r>
          </a:p>
          <a:p>
            <a:r>
              <a:rPr lang="en-US" dirty="0"/>
              <a:t>Manages memory</a:t>
            </a:r>
          </a:p>
          <a:p>
            <a:pPr lvl="1"/>
            <a:r>
              <a:rPr lang="en-US" dirty="0"/>
              <a:t>Usually including extensive virtual memory systems</a:t>
            </a:r>
          </a:p>
          <a:p>
            <a:r>
              <a:rPr lang="en-US" dirty="0"/>
              <a:t>File system activities (creation, deletion, reading, writing, etc.)</a:t>
            </a:r>
          </a:p>
          <a:p>
            <a:r>
              <a:rPr lang="en-US" dirty="0"/>
              <a:t>Access to hardware devices</a:t>
            </a:r>
          </a:p>
          <a:p>
            <a:r>
              <a:rPr lang="en-US" dirty="0"/>
              <a:t>Networking</a:t>
            </a:r>
          </a:p>
          <a:p>
            <a:r>
              <a:rPr lang="en-US" dirty="0"/>
              <a:t>Provides a set of system calls that allow processes to use these facilities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2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shell</a:t>
            </a:r>
            <a:r>
              <a:rPr lang="en-US" dirty="0"/>
              <a:t> is a program written to take commands and execute them</a:t>
            </a:r>
          </a:p>
          <a:p>
            <a:pPr lvl="1"/>
            <a:r>
              <a:rPr lang="en-US" dirty="0"/>
              <a:t>Sometimes called a </a:t>
            </a:r>
            <a:r>
              <a:rPr lang="en-US" b="1" dirty="0"/>
              <a:t>command interpreter</a:t>
            </a:r>
          </a:p>
          <a:p>
            <a:pPr lvl="1"/>
            <a:r>
              <a:rPr lang="en-US" dirty="0"/>
              <a:t>This is the program that manages input and output redirection</a:t>
            </a:r>
          </a:p>
          <a:p>
            <a:r>
              <a:rPr lang="en-US" dirty="0"/>
              <a:t>By default, one of the shells is your </a:t>
            </a:r>
            <a:r>
              <a:rPr lang="en-US" b="1" dirty="0"/>
              <a:t>login shell</a:t>
            </a:r>
            <a:r>
              <a:rPr lang="en-US" dirty="0"/>
              <a:t>, the one that automatically pops up when you log in (or open a terminal)</a:t>
            </a:r>
          </a:p>
          <a:p>
            <a:r>
              <a:rPr lang="en-US" dirty="0"/>
              <a:t>It's a program like any other and people have written different ones with features they like: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sh</a:t>
            </a:r>
            <a:r>
              <a:rPr lang="en-US" dirty="0"/>
              <a:t> 	The original Bourne shell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csh</a:t>
            </a:r>
            <a:r>
              <a:rPr lang="en-US" dirty="0"/>
              <a:t>	C shell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ksh</a:t>
            </a:r>
            <a:r>
              <a:rPr lang="en-US" dirty="0"/>
              <a:t>	</a:t>
            </a:r>
            <a:r>
              <a:rPr lang="en-US" dirty="0" err="1"/>
              <a:t>Korn</a:t>
            </a:r>
            <a:r>
              <a:rPr lang="en-US" dirty="0"/>
              <a:t> shell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bash</a:t>
            </a:r>
            <a:r>
              <a:rPr lang="en-US" dirty="0"/>
              <a:t>	Bourne again shell, the standard shell on Linux</a:t>
            </a:r>
          </a:p>
        </p:txBody>
      </p:sp>
    </p:spTree>
    <p:extLst>
      <p:ext uri="{BB962C8B-B14F-4D97-AF65-F5344CB8AC3E}">
        <p14:creationId xmlns:p14="http://schemas.microsoft.com/office/powerpoint/2010/main" val="13669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 and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Linux, every user has a unique login name (user name) and a corresponding numerical ID (UID)</a:t>
            </a:r>
          </a:p>
          <a:p>
            <a:r>
              <a:rPr lang="en-US" dirty="0"/>
              <a:t>A file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dirty="0"/>
              <a:t>) contains the following for all users:</a:t>
            </a:r>
          </a:p>
          <a:p>
            <a:pPr lvl="1"/>
            <a:r>
              <a:rPr lang="en-US" dirty="0"/>
              <a:t>Group ID: first group of which the user is a member</a:t>
            </a:r>
          </a:p>
          <a:p>
            <a:pPr lvl="1"/>
            <a:r>
              <a:rPr lang="en-US" dirty="0"/>
              <a:t>Home directory: starting directory when the user logs in</a:t>
            </a:r>
          </a:p>
          <a:p>
            <a:pPr lvl="1"/>
            <a:r>
              <a:rPr lang="en-US" dirty="0"/>
              <a:t>Login shell</a:t>
            </a:r>
          </a:p>
          <a:p>
            <a:r>
              <a:rPr lang="en-US" dirty="0"/>
              <a:t>Groups of users exist for administrative purposes and are defined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/group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13812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Superusers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 err="1"/>
              <a:t>superuser</a:t>
            </a:r>
            <a:r>
              <a:rPr lang="en-US" dirty="0"/>
              <a:t> account has complete control over everything</a:t>
            </a:r>
          </a:p>
          <a:p>
            <a:r>
              <a:rPr lang="en-US" dirty="0"/>
              <a:t>This account is allowed to do anything, access any file</a:t>
            </a:r>
          </a:p>
          <a:p>
            <a:r>
              <a:rPr lang="en-US" dirty="0"/>
              <a:t>On Unix systems, the </a:t>
            </a:r>
            <a:r>
              <a:rPr lang="en-US" dirty="0" err="1"/>
              <a:t>superuser</a:t>
            </a:r>
            <a:r>
              <a:rPr lang="en-US" dirty="0"/>
              <a:t> account is usually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r>
              <a:rPr lang="en-US" dirty="0"/>
              <a:t>If you are a system administrator, it is recommended that you do not stay logged in as root</a:t>
            </a:r>
          </a:p>
          <a:p>
            <a:pPr lvl="1"/>
            <a:r>
              <a:rPr lang="en-US" dirty="0"/>
              <a:t>If you ever get a virus, it can destroy everything</a:t>
            </a:r>
          </a:p>
          <a:p>
            <a:r>
              <a:rPr lang="en-US" dirty="0"/>
              <a:t>Instead, administrators should log in to a normal account and periodically issue commands with elevated permission (often by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sudo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925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ndwi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38200"/>
            <a:ext cx="6324600" cy="525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880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Windows, each drive has its own directory hierarchy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C:</a:t>
            </a:r>
            <a:r>
              <a:rPr lang="en-US" dirty="0"/>
              <a:t> etc.</a:t>
            </a:r>
          </a:p>
          <a:p>
            <a:r>
              <a:rPr lang="en-US" dirty="0"/>
              <a:t>In Linux, the top of the file system is the </a:t>
            </a:r>
            <a:r>
              <a:rPr lang="en-US" b="1" dirty="0"/>
              <a:t>root directory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 lvl="1"/>
            <a:r>
              <a:rPr lang="en-US" dirty="0"/>
              <a:t>Everything (including drives, usually mounted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mnt</a:t>
            </a:r>
            <a:r>
              <a:rPr lang="en-US" dirty="0"/>
              <a:t>) is under the top directory 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/bin</a:t>
            </a:r>
            <a:r>
              <a:rPr lang="en-US" dirty="0"/>
              <a:t> is for programs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dirty="0"/>
              <a:t> is for configuration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/>
              <a:t> is for user programs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/boot</a:t>
            </a:r>
            <a:r>
              <a:rPr lang="en-US" dirty="0"/>
              <a:t> is for boot information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dirty="0"/>
              <a:t> is for devices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/home</a:t>
            </a:r>
            <a:r>
              <a:rPr lang="en-US" dirty="0"/>
              <a:t> is for user home directories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There are regular files in Linux which you can further break down into data files and </a:t>
            </a:r>
            <a:r>
              <a:rPr lang="en-US" dirty="0" err="1"/>
              <a:t>executables</a:t>
            </a:r>
            <a:r>
              <a:rPr lang="en-US" dirty="0"/>
              <a:t> (although Linux treats them the same)</a:t>
            </a:r>
          </a:p>
          <a:p>
            <a:r>
              <a:rPr lang="en-US" dirty="0"/>
              <a:t>A </a:t>
            </a:r>
            <a:r>
              <a:rPr lang="en-US" b="1" dirty="0"/>
              <a:t>directory</a:t>
            </a:r>
            <a:r>
              <a:rPr lang="en-US" dirty="0"/>
              <a:t> is a special kind of file that lists other files</a:t>
            </a:r>
          </a:p>
          <a:p>
            <a:r>
              <a:rPr lang="en-US" b="1" dirty="0"/>
              <a:t>Links</a:t>
            </a:r>
            <a:r>
              <a:rPr lang="en-US" dirty="0"/>
              <a:t> in Linux are kind of like shortcuts in Windows</a:t>
            </a:r>
          </a:p>
          <a:p>
            <a:pPr lvl="1"/>
            <a:r>
              <a:rPr lang="en-US" dirty="0"/>
              <a:t>There are </a:t>
            </a:r>
            <a:r>
              <a:rPr lang="en-US" b="1" dirty="0"/>
              <a:t>hard links</a:t>
            </a:r>
            <a:r>
              <a:rPr lang="en-US" dirty="0"/>
              <a:t> and </a:t>
            </a:r>
            <a:r>
              <a:rPr lang="en-US" b="1" dirty="0"/>
              <a:t>soft links</a:t>
            </a:r>
            <a:r>
              <a:rPr lang="en-US" dirty="0"/>
              <a:t> (or </a:t>
            </a:r>
            <a:r>
              <a:rPr lang="en-US" b="1" dirty="0"/>
              <a:t>symbolic links</a:t>
            </a:r>
            <a:r>
              <a:rPr lang="en-US" dirty="0"/>
              <a:t>)</a:t>
            </a:r>
          </a:p>
          <a:p>
            <a:r>
              <a:rPr lang="en-US" dirty="0"/>
              <a:t>File names can be up to 255 characters long</a:t>
            </a:r>
          </a:p>
          <a:p>
            <a:pPr lvl="1"/>
            <a:r>
              <a:rPr lang="en-US" dirty="0"/>
              <a:t>Can contain any ASCII characters except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and the null character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\0</a:t>
            </a:r>
          </a:p>
          <a:p>
            <a:pPr lvl="1"/>
            <a:r>
              <a:rPr lang="en-US" dirty="0"/>
              <a:t>For readability and compatibility, they </a:t>
            </a:r>
            <a:r>
              <a:rPr lang="en-US" i="1" dirty="0"/>
              <a:t>should</a:t>
            </a:r>
            <a:r>
              <a:rPr lang="en-US" dirty="0"/>
              <a:t> only use letters, digits, the hyphen, underscore, and dot</a:t>
            </a:r>
          </a:p>
          <a:p>
            <a:r>
              <a:rPr lang="en-US" dirty="0"/>
              <a:t>Pathnames describe a location of a file</a:t>
            </a:r>
          </a:p>
          <a:p>
            <a:pPr lvl="1"/>
            <a:r>
              <a:rPr lang="en-US" dirty="0"/>
              <a:t>They can start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making them absolute paths</a:t>
            </a:r>
          </a:p>
          <a:p>
            <a:pPr lvl="1"/>
            <a:r>
              <a:rPr lang="en-US" dirty="0"/>
              <a:t>Or they are relative paths with respect to the current working directory</a:t>
            </a:r>
          </a:p>
        </p:txBody>
      </p:sp>
    </p:spTree>
    <p:extLst>
      <p:ext uri="{BB962C8B-B14F-4D97-AF65-F5344CB8AC3E}">
        <p14:creationId xmlns:p14="http://schemas.microsoft.com/office/powerpoint/2010/main" val="278749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6210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Every file has a UID and GID specifying the user who owns the file and the group the file belongs to</a:t>
            </a:r>
          </a:p>
          <a:p>
            <a:r>
              <a:rPr lang="en-US" dirty="0"/>
              <a:t>For each file, permissions are set that specify:</a:t>
            </a:r>
          </a:p>
          <a:p>
            <a:pPr lvl="1"/>
            <a:r>
              <a:rPr lang="en-US" dirty="0"/>
              <a:t>Whether the owner can read, write, or execute it</a:t>
            </a:r>
          </a:p>
          <a:p>
            <a:pPr lvl="1"/>
            <a:r>
              <a:rPr lang="en-US" dirty="0"/>
              <a:t>Whether other members of the group can read, write, or execute it</a:t>
            </a:r>
          </a:p>
          <a:p>
            <a:pPr lvl="1"/>
            <a:r>
              <a:rPr lang="en-US" dirty="0"/>
              <a:t>Whether anyone else on the system can read, write, or execute it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dirty="0"/>
              <a:t> command changes these settings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/>
              <a:t> is for owner,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/>
              <a:t> is for group,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dirty="0"/>
              <a:t> is everyone else)</a:t>
            </a:r>
          </a:p>
          <a:p>
            <a:r>
              <a:rPr lang="en-US" dirty="0"/>
              <a:t>Example that adds the execute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) permission to others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dirty="0"/>
              <a:t>) on a file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script.sh</a:t>
            </a:r>
            <a:r>
              <a:rPr lang="en-US" dirty="0"/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EB5176-4EA5-4291-96D3-5A1B1C588524}"/>
              </a:ext>
            </a:extLst>
          </p:cNvPr>
          <p:cNvSpPr/>
          <p:nvPr/>
        </p:nvSpPr>
        <p:spPr>
          <a:xfrm>
            <a:off x="609600" y="5396215"/>
            <a:ext cx="10972800" cy="92838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o+x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script.sh</a:t>
            </a:r>
          </a:p>
        </p:txBody>
      </p:sp>
    </p:spTree>
    <p:extLst>
      <p:ext uri="{BB962C8B-B14F-4D97-AF65-F5344CB8AC3E}">
        <p14:creationId xmlns:p14="http://schemas.microsoft.com/office/powerpoint/2010/main" val="4731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I/O operations in Linux are treated like file I/O</a:t>
            </a:r>
          </a:p>
          <a:p>
            <a:r>
              <a:rPr lang="en-US" dirty="0"/>
              <a:t>Printing to the screen is writing to a special file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Reading from the keyboard is reading from a special file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When we get the basic functions needed to open, read, and write files, we'll be able to do almost any kind of I/O</a:t>
            </a:r>
          </a:p>
        </p:txBody>
      </p:sp>
    </p:spTree>
    <p:extLst>
      <p:ext uri="{BB962C8B-B14F-4D97-AF65-F5344CB8AC3E}">
        <p14:creationId xmlns:p14="http://schemas.microsoft.com/office/powerpoint/2010/main" val="104322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process</a:t>
            </a:r>
            <a:r>
              <a:rPr lang="en-US" dirty="0"/>
              <a:t> is a program that is currently executing</a:t>
            </a:r>
          </a:p>
          <a:p>
            <a:r>
              <a:rPr lang="en-US" dirty="0"/>
              <a:t>In memory, processes have the following segments:</a:t>
            </a:r>
          </a:p>
          <a:p>
            <a:pPr lvl="1"/>
            <a:r>
              <a:rPr lang="en-US" b="1" dirty="0"/>
              <a:t>Text</a:t>
            </a:r>
            <a:r>
              <a:rPr lang="en-US" dirty="0"/>
              <a:t>	The executable code</a:t>
            </a:r>
          </a:p>
          <a:p>
            <a:pPr lvl="1"/>
            <a:r>
              <a:rPr lang="en-US" b="1" dirty="0"/>
              <a:t>Data</a:t>
            </a:r>
            <a:r>
              <a:rPr lang="en-US" dirty="0"/>
              <a:t>	Static variables</a:t>
            </a:r>
          </a:p>
          <a:p>
            <a:pPr lvl="1"/>
            <a:r>
              <a:rPr lang="en-US" b="1" dirty="0"/>
              <a:t>Heap</a:t>
            </a:r>
            <a:r>
              <a:rPr lang="en-US" dirty="0"/>
              <a:t>	Dynamically allocated variables</a:t>
            </a:r>
          </a:p>
          <a:p>
            <a:pPr lvl="1"/>
            <a:r>
              <a:rPr lang="en-US" b="1" dirty="0"/>
              <a:t>Stack</a:t>
            </a:r>
            <a:r>
              <a:rPr lang="en-US" dirty="0"/>
              <a:t>	Area that grows and shrinks with function calls</a:t>
            </a:r>
          </a:p>
          <a:p>
            <a:r>
              <a:rPr lang="en-US" dirty="0"/>
              <a:t>A </a:t>
            </a:r>
            <a:r>
              <a:rPr lang="en-US" b="1" dirty="0"/>
              <a:t>segmentation fault</a:t>
            </a:r>
            <a:r>
              <a:rPr lang="en-US" dirty="0"/>
              <a:t> is when your code tries to access a segment it's not supposed to</a:t>
            </a:r>
          </a:p>
          <a:p>
            <a:r>
              <a:rPr lang="en-US" dirty="0"/>
              <a:t>A process generally executes with the same privileges as the user who started it</a:t>
            </a:r>
          </a:p>
        </p:txBody>
      </p:sp>
    </p:spTree>
    <p:extLst>
      <p:ext uri="{BB962C8B-B14F-4D97-AF65-F5344CB8AC3E}">
        <p14:creationId xmlns:p14="http://schemas.microsoft.com/office/powerpoint/2010/main" val="142805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More on </a:t>
            </a:r>
            <a:r>
              <a:rPr lang="en-US" dirty="0" err="1"/>
              <a:t>makefiles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K&amp;R chapter 5</a:t>
            </a:r>
          </a:p>
          <a:p>
            <a:r>
              <a:rPr lang="en-US" b="1" dirty="0"/>
              <a:t>Finish Project 2</a:t>
            </a:r>
          </a:p>
          <a:p>
            <a:pPr lvl="1"/>
            <a:r>
              <a:rPr lang="en-US" dirty="0"/>
              <a:t>Due </a:t>
            </a:r>
            <a:r>
              <a:rPr lang="en-US" b="1" dirty="0"/>
              <a:t>Monday</a:t>
            </a:r>
            <a:r>
              <a:rPr lang="en-US" dirty="0"/>
              <a:t> by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1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scope</a:t>
            </a:r>
            <a:r>
              <a:rPr lang="en-US" dirty="0"/>
              <a:t> of a name is the part of the program where that name is visible</a:t>
            </a:r>
          </a:p>
          <a:p>
            <a:r>
              <a:rPr lang="en-US" dirty="0"/>
              <a:t>In Java, scope could get complex</a:t>
            </a:r>
          </a:p>
          <a:p>
            <a:pPr lvl="1"/>
            <a:r>
              <a:rPr lang="en-US" dirty="0"/>
              <a:t>Local variables, class variables, member variables, </a:t>
            </a:r>
          </a:p>
          <a:p>
            <a:pPr lvl="1"/>
            <a:r>
              <a:rPr lang="en-US" dirty="0"/>
              <a:t>Inner classes</a:t>
            </a:r>
          </a:p>
          <a:p>
            <a:pPr lvl="1"/>
            <a:r>
              <a:rPr lang="en-US" dirty="0"/>
              <a:t>Static vs. non-static</a:t>
            </a:r>
          </a:p>
          <a:p>
            <a:pPr lvl="1"/>
            <a:r>
              <a:rPr lang="en-US" dirty="0"/>
              <a:t>Visibility issues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/>
              <a:t>, and default</a:t>
            </a:r>
          </a:p>
          <a:p>
            <a:r>
              <a:rPr lang="en-US" dirty="0"/>
              <a:t>C is simpler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425970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variables and function arguments are </a:t>
            </a:r>
            <a:r>
              <a:rPr lang="en-US" b="1" dirty="0"/>
              <a:t>in scope</a:t>
            </a:r>
            <a:r>
              <a:rPr lang="en-US" dirty="0"/>
              <a:t> for the life of the function call</a:t>
            </a:r>
          </a:p>
          <a:p>
            <a:r>
              <a:rPr lang="en-US" dirty="0"/>
              <a:t>They are also called </a:t>
            </a:r>
            <a:r>
              <a:rPr lang="en-US" b="1" dirty="0"/>
              <a:t>automatic variables</a:t>
            </a:r>
          </a:p>
          <a:p>
            <a:pPr lvl="1"/>
            <a:r>
              <a:rPr lang="en-US" dirty="0"/>
              <a:t>They come into existence on the stack on a function call</a:t>
            </a:r>
          </a:p>
          <a:p>
            <a:pPr lvl="1"/>
            <a:r>
              <a:rPr lang="en-US" dirty="0"/>
              <a:t>Then disappear when the function returns</a:t>
            </a:r>
          </a:p>
          <a:p>
            <a:r>
              <a:rPr lang="en-US" dirty="0"/>
              <a:t>Local variables can </a:t>
            </a:r>
            <a:r>
              <a:rPr lang="en-US" b="1" dirty="0"/>
              <a:t>hide</a:t>
            </a:r>
            <a:r>
              <a:rPr lang="en-US" dirty="0"/>
              <a:t> global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7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3490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Variables declared outside of any function are </a:t>
            </a:r>
            <a:r>
              <a:rPr lang="en-US" b="1" dirty="0"/>
              <a:t>global variables</a:t>
            </a:r>
          </a:p>
          <a:p>
            <a:r>
              <a:rPr lang="en-US" dirty="0"/>
              <a:t>They exist for the life of the program</a:t>
            </a:r>
          </a:p>
          <a:p>
            <a:r>
              <a:rPr lang="en-US" dirty="0"/>
              <a:t>You can keep data inside global variables between function calls</a:t>
            </a:r>
          </a:p>
          <a:p>
            <a:r>
              <a:rPr lang="en-US" dirty="0"/>
              <a:t>They are similar to static members in Java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124200"/>
            <a:ext cx="10972800" cy="3505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value;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change()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 = 7;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 {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value = 5;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change();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"Value: %d\n"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668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variables should </a:t>
            </a:r>
            <a:r>
              <a:rPr lang="en-US" b="1" dirty="0"/>
              <a:t>rarely</a:t>
            </a:r>
            <a:r>
              <a:rPr lang="en-US" dirty="0"/>
              <a:t> be used</a:t>
            </a:r>
          </a:p>
          <a:p>
            <a:r>
              <a:rPr lang="en-US" dirty="0"/>
              <a:t>Multiple functions can write to them, allowing inconsistent values</a:t>
            </a:r>
          </a:p>
          <a:p>
            <a:r>
              <a:rPr lang="en-US" dirty="0"/>
              <a:t>Local variables can hide global variables, leading programmers to think they are changing a variable other than the one they are</a:t>
            </a:r>
          </a:p>
          <a:p>
            <a:r>
              <a:rPr lang="en-US" dirty="0"/>
              <a:t>Code is much easier to understand if it is based on input values going into a function and output values getting returned</a:t>
            </a:r>
          </a:p>
        </p:txBody>
      </p:sp>
    </p:spTree>
    <p:extLst>
      <p:ext uri="{BB962C8B-B14F-4D97-AF65-F5344CB8AC3E}">
        <p14:creationId xmlns:p14="http://schemas.microsoft.com/office/powerpoint/2010/main" val="93042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3422</TotalTime>
  <Words>1685</Words>
  <Application>Microsoft Office PowerPoint</Application>
  <PresentationFormat>Widescreen</PresentationFormat>
  <Paragraphs>205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2 </vt:lpstr>
      <vt:lpstr>Scope</vt:lpstr>
      <vt:lpstr>Scope</vt:lpstr>
      <vt:lpstr>Local scope</vt:lpstr>
      <vt:lpstr>Global scope</vt:lpstr>
      <vt:lpstr>Use of global variables</vt:lpstr>
      <vt:lpstr>Hiding</vt:lpstr>
      <vt:lpstr>extern declarations</vt:lpstr>
      <vt:lpstr>static declarations</vt:lpstr>
      <vt:lpstr>Global static variables</vt:lpstr>
      <vt:lpstr>Local static variables</vt:lpstr>
      <vt:lpstr>Local static example</vt:lpstr>
      <vt:lpstr>The register modifier</vt:lpstr>
      <vt:lpstr>Systems Programming</vt:lpstr>
      <vt:lpstr>Kernel</vt:lpstr>
      <vt:lpstr>What does the kernel do?</vt:lpstr>
      <vt:lpstr>Shells</vt:lpstr>
      <vt:lpstr>Users and groups</vt:lpstr>
      <vt:lpstr>Superusers</vt:lpstr>
      <vt:lpstr>PowerPoint Presentation</vt:lpstr>
      <vt:lpstr>Single file system</vt:lpstr>
      <vt:lpstr>Files</vt:lpstr>
      <vt:lpstr>File permissions</vt:lpstr>
      <vt:lpstr>File I/O</vt:lpstr>
      <vt:lpstr>Processes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419</cp:revision>
  <dcterms:created xsi:type="dcterms:W3CDTF">2009-08-24T20:26:10Z</dcterms:created>
  <dcterms:modified xsi:type="dcterms:W3CDTF">2025-02-07T17:20:27Z</dcterms:modified>
</cp:coreProperties>
</file>